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78" r:id="rId2"/>
    <p:sldId id="279" r:id="rId3"/>
    <p:sldId id="280" r:id="rId4"/>
    <p:sldId id="267" r:id="rId5"/>
    <p:sldId id="291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92" r:id="rId15"/>
    <p:sldId id="293" r:id="rId16"/>
    <p:sldId id="294" r:id="rId17"/>
    <p:sldId id="289" r:id="rId18"/>
    <p:sldId id="290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Lato Light" panose="020F0302020204030203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61" autoAdjust="0"/>
  </p:normalViewPr>
  <p:slideViewPr>
    <p:cSldViewPr snapToGrid="0" showGuides="1">
      <p:cViewPr>
        <p:scale>
          <a:sx n="120" d="100"/>
          <a:sy n="120" d="100"/>
        </p:scale>
        <p:origin x="-534" y="108"/>
      </p:cViewPr>
      <p:guideLst>
        <p:guide orient="horz" pos="3026"/>
        <p:guide orient="horz" pos="667"/>
        <p:guide orient="horz" pos="1620"/>
        <p:guide orient="horz" pos="142"/>
        <p:guide orient="horz" pos="885"/>
        <p:guide orient="horz" pos="272"/>
        <p:guide orient="horz" pos="2907"/>
        <p:guide pos="2950"/>
        <p:guide pos="5631"/>
        <p:guide pos="4357"/>
        <p:guide pos="1411"/>
        <p:guide pos="133"/>
        <p:guide pos="1274"/>
        <p:guide pos="2109"/>
        <p:guide pos="2258"/>
        <p:guide pos="2814"/>
        <p:guide pos="3656"/>
        <p:guide pos="4212"/>
        <p:guide pos="4926"/>
        <p:guide pos="5064"/>
        <p:guide pos="3520"/>
        <p:guide pos="15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119895" cy="119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FE22D-5DFE-43A1-A71B-B1F754D8911E}" type="datetimeFigureOut">
              <a:rPr lang="en-NZ" smtClean="0"/>
              <a:t>3/03/2015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04EFC-E5D0-4D5D-AD0C-85E7A0EAD9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57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F217E-D340-40A1-9E22-8746B5AD3DC8}" type="datetimeFigureOut">
              <a:rPr lang="en-NZ" smtClean="0"/>
              <a:t>3/03/2015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6B89-44B6-4BF9-8F43-9DCACC136F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9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220663" y="3120515"/>
            <a:ext cx="1835056" cy="8625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8027988" y="5443710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695765" y="5443710"/>
            <a:ext cx="231284" cy="129828"/>
          </a:xfrm>
        </p:spPr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111125" y="4803774"/>
            <a:ext cx="9032875" cy="33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064"/>
            <a:ext cx="9144000" cy="6743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466590"/>
            <a:ext cx="9144000" cy="674370"/>
          </a:xfrm>
          <a:prstGeom prst="rect">
            <a:avLst/>
          </a:prstGeom>
        </p:spPr>
      </p:pic>
      <p:sp>
        <p:nvSpPr>
          <p:cNvPr id="83" name="Rectangle 82"/>
          <p:cNvSpPr/>
          <p:nvPr userDrawn="1"/>
        </p:nvSpPr>
        <p:spPr>
          <a:xfrm>
            <a:off x="2459037" y="3942873"/>
            <a:ext cx="364009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New Zealand </a:t>
            </a:r>
            <a:r>
              <a:rPr lang="en-US" dirty="0" err="1" smtClean="0"/>
              <a:t>eScience</a:t>
            </a:r>
            <a:r>
              <a:rPr lang="en-US" dirty="0" smtClean="0"/>
              <a:t> Infrastructure</a:t>
            </a:r>
            <a:endParaRPr lang="en-NZ" dirty="0"/>
          </a:p>
        </p:txBody>
      </p:sp>
      <p:sp>
        <p:nvSpPr>
          <p:cNvPr id="84" name="Title 83"/>
          <p:cNvSpPr>
            <a:spLocks noGrp="1"/>
          </p:cNvSpPr>
          <p:nvPr>
            <p:ph type="title" hasCustomPrompt="1"/>
          </p:nvPr>
        </p:nvSpPr>
        <p:spPr>
          <a:xfrm>
            <a:off x="2459038" y="2844692"/>
            <a:ext cx="6523037" cy="1100261"/>
          </a:xfrm>
        </p:spPr>
        <p:txBody>
          <a:bodyPr/>
          <a:lstStyle>
            <a:lvl1pPr>
              <a:lnSpc>
                <a:spcPts val="3800"/>
              </a:lnSpc>
              <a:defRPr sz="4000" baseline="0"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PowerPoint Title</a:t>
            </a:r>
            <a:br>
              <a:rPr lang="en-US" dirty="0" smtClean="0"/>
            </a:br>
            <a:r>
              <a:rPr lang="en-US" dirty="0" smtClean="0"/>
              <a:t>(Two Lines If Needed)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6701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723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6014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8" name="Oval 27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8328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633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9" name="Oval 28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499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30" name="Oval 29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9367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sp>
        <p:nvSpPr>
          <p:cNvPr id="4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5710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11137" y="1404939"/>
            <a:ext cx="7608887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2400"/>
              </a:lnSpc>
              <a:spcBef>
                <a:spcPts val="1800"/>
              </a:spcBef>
              <a:buNone/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336579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69" name="Footer Placeholder 3"/>
          <p:cNvSpPr txBox="1">
            <a:spLocks/>
          </p:cNvSpPr>
          <p:nvPr userDrawn="1"/>
        </p:nvSpPr>
        <p:spPr>
          <a:xfrm>
            <a:off x="2447938" y="4875694"/>
            <a:ext cx="3140062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Footer</a:t>
            </a:r>
          </a:p>
          <a:p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1576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0161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8" y="480612"/>
            <a:ext cx="6726618" cy="578251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Placeholder 2"/>
          <p:cNvSpPr>
            <a:spLocks noGrp="1"/>
          </p:cNvSpPr>
          <p:nvPr>
            <p:ph idx="12"/>
          </p:nvPr>
        </p:nvSpPr>
        <p:spPr>
          <a:xfrm>
            <a:off x="468408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6121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/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76159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/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16688" y="4772614"/>
            <a:ext cx="9117786" cy="1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 userDrawn="1"/>
        </p:nvSpPr>
        <p:spPr>
          <a:xfrm flipV="1">
            <a:off x="16688" y="157625"/>
            <a:ext cx="9117786" cy="1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/>
          <a:stretch/>
        </p:blipFill>
        <p:spPr>
          <a:xfrm>
            <a:off x="205436" y="4293052"/>
            <a:ext cx="8938563" cy="6743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 flipV="1">
            <a:off x="205435" y="56821"/>
            <a:ext cx="8929039" cy="67437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7385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19100"/>
            <a:ext cx="1812528" cy="4008439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452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140" y="423368"/>
            <a:ext cx="7603897" cy="62706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9" name="Group 8"/>
          <p:cNvGrpSpPr/>
          <p:nvPr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5437" y="1404938"/>
            <a:ext cx="7603728" cy="3209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8027988" y="4875493"/>
            <a:ext cx="609600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2450438" y="4875493"/>
            <a:ext cx="3133645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695765" y="4875493"/>
            <a:ext cx="231284" cy="12982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50">
                <a:solidFill>
                  <a:schemeClr val="tx2"/>
                </a:solidFill>
                <a:latin typeface="+mj-lt"/>
              </a:defRPr>
            </a:lvl1pPr>
          </a:lstStyle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20" name="Footer Placeholder 3"/>
          <p:cNvSpPr txBox="1">
            <a:spLocks/>
          </p:cNvSpPr>
          <p:nvPr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383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5" r:id="rId3"/>
    <p:sldLayoutId id="2147483672" r:id="rId4"/>
    <p:sldLayoutId id="2147483676" r:id="rId5"/>
    <p:sldLayoutId id="2147483662" r:id="rId6"/>
    <p:sldLayoutId id="2147483663" r:id="rId7"/>
    <p:sldLayoutId id="2147483664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•"/>
        <a:tabLst>
          <a:tab pos="1162050" algn="l"/>
        </a:tabLst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A169597-45FD-48FB-A612-024FC3ACB8EE}" type="slidenum">
              <a:rPr lang="en-NZ" smtClean="0"/>
              <a:pPr/>
              <a:t>1</a:t>
            </a:fld>
            <a:endParaRPr lang="en-N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99144" y="2377440"/>
            <a:ext cx="5820355" cy="1567514"/>
          </a:xfrm>
        </p:spPr>
        <p:txBody>
          <a:bodyPr/>
          <a:lstStyle/>
          <a:p>
            <a:r>
              <a:rPr lang="en-US" sz="2400" b="1" dirty="0"/>
              <a:t>Seismic </a:t>
            </a:r>
            <a:r>
              <a:rPr lang="en-US" sz="2400" b="1" dirty="0" err="1"/>
              <a:t>wavefield</a:t>
            </a:r>
            <a:r>
              <a:rPr lang="en-US" sz="2400" b="1" dirty="0"/>
              <a:t> simulations of earthquakes </a:t>
            </a:r>
            <a:br>
              <a:rPr lang="en-US" sz="2400" b="1" dirty="0"/>
            </a:br>
            <a:r>
              <a:rPr lang="en-US" sz="2400" b="1" dirty="0"/>
              <a:t>in North Island of New </a:t>
            </a:r>
            <a:r>
              <a:rPr lang="en-US" sz="2400" b="1" dirty="0" smtClean="0"/>
              <a:t>Zealand</a:t>
            </a:r>
            <a:br>
              <a:rPr lang="en-US" sz="2400" b="1" dirty="0" smtClean="0"/>
            </a:br>
            <a:r>
              <a:rPr lang="en-US" sz="1400" b="1" dirty="0" smtClean="0"/>
              <a:t>Dr. François </a:t>
            </a:r>
            <a:r>
              <a:rPr lang="en-US" sz="1400" b="1" dirty="0" err="1" smtClean="0"/>
              <a:t>Bissey</a:t>
            </a:r>
            <a:r>
              <a:rPr lang="en-US" sz="1400" b="1" dirty="0" smtClean="0"/>
              <a:t> on behalf  of Dr. Yoshihiro Kaneko</a:t>
            </a:r>
            <a:endParaRPr lang="en-NZ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178" y="2850045"/>
            <a:ext cx="8477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</a:rPr>
            </a:br>
            <a:r>
              <a:rPr lang="en-US" kern="0" dirty="0">
                <a:solidFill>
                  <a:schemeClr val="tx2"/>
                </a:solidFill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</a:rPr>
              <a:t>event (2)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10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  <p:pic>
        <p:nvPicPr>
          <p:cNvPr id="10" name="Picture 9" descr="temp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8" y="1437620"/>
            <a:ext cx="3543504" cy="3024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6838123" y="1876508"/>
            <a:ext cx="405515" cy="7633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55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</a:rPr>
            </a:br>
            <a:r>
              <a:rPr lang="en-US" kern="0" dirty="0">
                <a:solidFill>
                  <a:schemeClr val="tx2"/>
                </a:solidFill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</a:rPr>
              <a:t>event (3)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11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22791" y="2743200"/>
            <a:ext cx="1749286" cy="4134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emp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" y="1452585"/>
            <a:ext cx="3543508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8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</a:rPr>
            </a:br>
            <a:r>
              <a:rPr lang="en-US" kern="0" dirty="0">
                <a:solidFill>
                  <a:schemeClr val="tx2"/>
                </a:solidFill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</a:rPr>
              <a:t>event (4)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12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96217" y="2751151"/>
            <a:ext cx="739470" cy="6440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temp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0" y="1437860"/>
            <a:ext cx="3543508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Higher frequencies are more difficult to model….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13</a:t>
            </a:fld>
            <a:endParaRPr lang="en-NZ" dirty="0"/>
          </a:p>
        </p:txBody>
      </p:sp>
      <p:pic>
        <p:nvPicPr>
          <p:cNvPr id="7" name="Content Placeholder 6" descr="temp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26" y="985395"/>
            <a:ext cx="6228820" cy="37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Validation:</a:t>
            </a:r>
            <a:br>
              <a:rPr lang="en-NZ" dirty="0" smtClean="0"/>
            </a:br>
            <a:r>
              <a:rPr lang="en-NZ" sz="2000" dirty="0" smtClean="0"/>
              <a:t>Cross-correlation coefficient (CC)</a:t>
            </a:r>
            <a:endParaRPr lang="en-NZ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14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404" y="1212428"/>
            <a:ext cx="3270425" cy="190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550" y="1209258"/>
            <a:ext cx="3261865" cy="19050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784" y="152946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High</a:t>
            </a:r>
            <a:endParaRPr lang="en-NZ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397409" y="1610301"/>
            <a:ext cx="503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1400" dirty="0" smtClean="0"/>
              <a:t>Low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92019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Validation:</a:t>
            </a:r>
            <a:br>
              <a:rPr lang="en-NZ" dirty="0"/>
            </a:br>
            <a:r>
              <a:rPr lang="en-NZ" sz="2000" dirty="0"/>
              <a:t>Cross-correlation coefficient (CC</a:t>
            </a:r>
            <a:r>
              <a:rPr lang="en-NZ" sz="2000" dirty="0" smtClean="0"/>
              <a:t>) (2)</a:t>
            </a:r>
            <a:endParaRPr lang="en-NZ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15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55" y="1309522"/>
            <a:ext cx="2979506" cy="26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436" y="1286360"/>
            <a:ext cx="2947979" cy="2660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925" y="1284609"/>
            <a:ext cx="2918675" cy="266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79875" y="4039263"/>
            <a:ext cx="5161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CC is higher for the 3D model</a:t>
            </a:r>
          </a:p>
          <a:p>
            <a:r>
              <a:rPr lang="en-NZ" dirty="0" smtClean="0">
                <a:solidFill>
                  <a:srgbClr val="FF0000"/>
                </a:solidFill>
              </a:rPr>
              <a:t>CC decrease when you include higher frequencies 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363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Keeping only results with CC&gt;0.7 (simulation similar to the data)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Validation:</a:t>
            </a:r>
            <a:br>
              <a:rPr lang="en-NZ" dirty="0" smtClean="0"/>
            </a:br>
            <a:r>
              <a:rPr lang="en-NZ" sz="2000" dirty="0" smtClean="0"/>
              <a:t>Time delay</a:t>
            </a:r>
            <a:endParaRPr lang="en-NZ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16</a:t>
            </a:fld>
            <a:endParaRPr lang="en-N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54" y="1726417"/>
            <a:ext cx="3048321" cy="2712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004" y="1726417"/>
            <a:ext cx="3030356" cy="2677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634" y="1726417"/>
            <a:ext cx="3024366" cy="27309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95493" y="4439363"/>
            <a:ext cx="450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The simulation is usually faster than the data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57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We have simulated seismic wave propagation within the latest 3D velocity model of North Island and assessed the accuracy of the model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Compared to the 1D model, the 3D model fits observed waveforms better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Yet, the 3D model appears to be systematically faster than the real structure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Conclusions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17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7367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Include a latest 3D attenuation (Q) model and compare waveform amplitudes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/>
              <a:t>Improve the 3D velocity model by performing full-waveform inversion (Tape et al., 2009; 2010)</a:t>
            </a:r>
          </a:p>
          <a:p>
            <a:endParaRPr lang="en-NZ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Future work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18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7024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Motivation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Deterministic simulations of seismic wave propagation is a promising approach for probabilistic seismic hazard analysis (PSHA)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Scenario earthquake modeling provides insights into source parameters controlling strong ground motion (e.g., in preparation for a potential M9 </a:t>
            </a:r>
            <a:r>
              <a:rPr lang="en-US" sz="2400" dirty="0" err="1"/>
              <a:t>Hikurangi</a:t>
            </a:r>
            <a:r>
              <a:rPr lang="en-US" sz="2400" dirty="0"/>
              <a:t> earthquake)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accurate and high-resolution velocity model is </a:t>
            </a:r>
            <a:r>
              <a:rPr lang="en-US" sz="2400" dirty="0" smtClean="0"/>
              <a:t>essential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3" y="1738725"/>
            <a:ext cx="4257675" cy="23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6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the 3D velocity model of North Island; perform full </a:t>
            </a:r>
            <a:r>
              <a:rPr lang="en-US" sz="2400" dirty="0" err="1"/>
              <a:t>wavefield</a:t>
            </a:r>
            <a:r>
              <a:rPr lang="en-US" sz="2400" dirty="0"/>
              <a:t> simulations of earthquakes (4.0&lt;M&lt;5.5) using SPECFEM3D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</a:t>
            </a:r>
            <a:r>
              <a:rPr lang="en-US" sz="2400" dirty="0" smtClean="0"/>
              <a:t>uantify </a:t>
            </a:r>
            <a:r>
              <a:rPr lang="en-US" sz="2400" dirty="0"/>
              <a:t>travel-time </a:t>
            </a:r>
            <a:r>
              <a:rPr lang="en-US" sz="2400" dirty="0" err="1" smtClean="0"/>
              <a:t>discrepency</a:t>
            </a:r>
            <a:r>
              <a:rPr lang="en-US" sz="2400" dirty="0" smtClean="0"/>
              <a:t> </a:t>
            </a:r>
            <a:r>
              <a:rPr lang="en-US" sz="2400" dirty="0"/>
              <a:t>between data and synthetics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Objectives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4631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3D velocity model (</a:t>
            </a:r>
            <a:r>
              <a:rPr lang="en-US" sz="2400" dirty="0" err="1"/>
              <a:t>Eberhart</a:t>
            </a:r>
            <a:r>
              <a:rPr lang="en-US" sz="2400" dirty="0"/>
              <a:t>-Phillips et al., 2010; 2012); no attenuation so far.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Topography and bathymetry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Element size of 1.4 km on the surface, 350 m average node spacing; coarser mesh at greater depths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Total of ~70 million node points; one simulation takes ~1 </a:t>
            </a:r>
            <a:r>
              <a:rPr lang="en-US" sz="2400" dirty="0" smtClean="0"/>
              <a:t>hour </a:t>
            </a:r>
            <a:r>
              <a:rPr lang="en-US" sz="2400" dirty="0"/>
              <a:t>using 144 cores on </a:t>
            </a:r>
            <a:r>
              <a:rPr lang="en-US" sz="2400" dirty="0" smtClean="0"/>
              <a:t>Fitzroy</a:t>
            </a:r>
            <a:endParaRPr lang="en-US" sz="2400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Simulated waves are accurate down to 2.5 s</a:t>
            </a:r>
            <a:endParaRPr lang="en-US" sz="3200" dirty="0"/>
          </a:p>
          <a:p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11758" y="4876006"/>
            <a:ext cx="216024" cy="126763"/>
          </a:xfrm>
        </p:spPr>
        <p:txBody>
          <a:bodyPr/>
          <a:lstStyle/>
          <a:p>
            <a:fld id="{DA169597-45FD-48FB-A612-024FC3ACB8EE}" type="slidenum">
              <a:rPr lang="en-NZ" smtClean="0"/>
              <a:pPr/>
              <a:t>4</a:t>
            </a:fld>
            <a:endParaRPr lang="en-N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Method</a:t>
            </a:r>
            <a:endParaRPr lang="en-NZ" dirty="0"/>
          </a:p>
        </p:txBody>
      </p:sp>
      <p:pic>
        <p:nvPicPr>
          <p:cNvPr id="8" name="Content Placeholder 7" descr="Screenshot from 2015-02-04 13:03:23.png"/>
          <p:cNvPicPr>
            <a:picLocks noGrp="1" noChangeAspect="1"/>
          </p:cNvPicPr>
          <p:nvPr>
            <p:ph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90" y="1396987"/>
            <a:ext cx="3875531" cy="302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6200" y="1705502"/>
            <a:ext cx="103105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Vs (m/s)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 smtClean="0"/>
              <a:t>Use of Fitzroy at NIWA for computing power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 smtClean="0"/>
              <a:t>Help build the software (specfem3D), pushing fix upstream when appropriate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dirty="0" smtClean="0"/>
              <a:t>Design a workflow to run the simulations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err="1" smtClean="0"/>
              <a:t>NeSI’s</a:t>
            </a:r>
            <a:r>
              <a:rPr lang="en-NZ" dirty="0" smtClean="0"/>
              <a:t> involvement</a:t>
            </a:r>
            <a:endParaRPr lang="en-NZ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13" y="1528236"/>
            <a:ext cx="4257675" cy="2776004"/>
          </a:xfrm>
        </p:spPr>
      </p:pic>
    </p:spTree>
    <p:extLst>
      <p:ext uri="{BB962C8B-B14F-4D97-AF65-F5344CB8AC3E}">
        <p14:creationId xmlns:p14="http://schemas.microsoft.com/office/powerpoint/2010/main" val="67847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6.2_Eketahuna_201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88" y="1404938"/>
            <a:ext cx="4572000" cy="302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807499"/>
          </a:xfrm>
        </p:spPr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Full </a:t>
            </a:r>
            <a:r>
              <a:rPr lang="en-US" kern="0" dirty="0" err="1">
                <a:solidFill>
                  <a:schemeClr val="tx2"/>
                </a:solidFill>
              </a:rPr>
              <a:t>wavefield</a:t>
            </a:r>
            <a:r>
              <a:rPr lang="en-US" kern="0" dirty="0">
                <a:solidFill>
                  <a:schemeClr val="tx2"/>
                </a:solidFill>
              </a:rPr>
              <a:t> simulation </a:t>
            </a:r>
            <a:r>
              <a:rPr lang="en-US" kern="0" dirty="0" smtClean="0">
                <a:solidFill>
                  <a:schemeClr val="tx2"/>
                </a:solidFill>
              </a:rPr>
              <a:t>movie:</a:t>
            </a:r>
            <a:br>
              <a:rPr lang="en-US" kern="0" dirty="0" smtClean="0">
                <a:solidFill>
                  <a:schemeClr val="tx2"/>
                </a:solidFill>
              </a:rPr>
            </a:br>
            <a:r>
              <a:rPr lang="en-US" sz="2000" kern="0" dirty="0">
                <a:solidFill>
                  <a:schemeClr val="tx2"/>
                </a:solidFill>
              </a:rPr>
              <a:t>2014 M6.2 </a:t>
            </a:r>
            <a:r>
              <a:rPr lang="en-US" sz="2000" kern="0" dirty="0" err="1" smtClean="0">
                <a:solidFill>
                  <a:schemeClr val="tx2"/>
                </a:solidFill>
              </a:rPr>
              <a:t>Eketahuna</a:t>
            </a:r>
            <a:r>
              <a:rPr lang="en-US" sz="2000" kern="0" dirty="0" smtClean="0">
                <a:solidFill>
                  <a:schemeClr val="tx2"/>
                </a:solidFill>
              </a:rPr>
              <a:t> (depth 25km)</a:t>
            </a:r>
            <a:r>
              <a:rPr lang="en-US" kern="0" dirty="0">
                <a:solidFill>
                  <a:schemeClr val="tx2"/>
                </a:solidFill>
              </a:rPr>
              <a:t/>
            </a:r>
            <a:br>
              <a:rPr lang="en-US" kern="0" dirty="0">
                <a:solidFill>
                  <a:schemeClr val="tx2"/>
                </a:solidFill>
              </a:rPr>
            </a:b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6</a:t>
            </a:fld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6671144" y="1574357"/>
            <a:ext cx="21070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Red and Blue represent vertical velocity, respectively up and down.</a:t>
            </a:r>
          </a:p>
          <a:p>
            <a:r>
              <a:rPr lang="en-NZ" sz="1400" dirty="0" smtClean="0"/>
              <a:t>Yellow dots are major cities.</a:t>
            </a:r>
          </a:p>
          <a:p>
            <a:r>
              <a:rPr lang="en-NZ" sz="1400" dirty="0" smtClean="0"/>
              <a:t>Green dots are seismometers.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33189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807499"/>
          </a:xfrm>
        </p:spPr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Full </a:t>
            </a:r>
            <a:r>
              <a:rPr lang="en-US" kern="0" dirty="0" err="1">
                <a:solidFill>
                  <a:schemeClr val="tx2"/>
                </a:solidFill>
              </a:rPr>
              <a:t>wavefield</a:t>
            </a:r>
            <a:r>
              <a:rPr lang="en-US" kern="0" dirty="0">
                <a:solidFill>
                  <a:schemeClr val="tx2"/>
                </a:solidFill>
              </a:rPr>
              <a:t> simulation </a:t>
            </a:r>
            <a:r>
              <a:rPr lang="en-US" kern="0" dirty="0" smtClean="0">
                <a:solidFill>
                  <a:schemeClr val="tx2"/>
                </a:solidFill>
              </a:rPr>
              <a:t>movie:</a:t>
            </a:r>
            <a:br>
              <a:rPr lang="en-US" kern="0" dirty="0" smtClean="0">
                <a:solidFill>
                  <a:schemeClr val="tx2"/>
                </a:solidFill>
              </a:rPr>
            </a:br>
            <a:r>
              <a:rPr lang="en-US" sz="2000" kern="0" dirty="0" smtClean="0">
                <a:solidFill>
                  <a:schemeClr val="tx2"/>
                </a:solidFill>
              </a:rPr>
              <a:t>2013 M6.5 </a:t>
            </a:r>
            <a:r>
              <a:rPr lang="en-US" sz="2000" kern="0" dirty="0">
                <a:solidFill>
                  <a:schemeClr val="tx2"/>
                </a:solidFill>
              </a:rPr>
              <a:t>Cook Strait </a:t>
            </a:r>
            <a:r>
              <a:rPr lang="en-US" sz="2000" kern="0" dirty="0" smtClean="0">
                <a:solidFill>
                  <a:schemeClr val="tx2"/>
                </a:solidFill>
              </a:rPr>
              <a:t>EQ (depth 12km)</a:t>
            </a:r>
            <a:r>
              <a:rPr lang="en-US" kern="0" dirty="0">
                <a:solidFill>
                  <a:schemeClr val="tx2"/>
                </a:solidFill>
              </a:rPr>
              <a:t/>
            </a:r>
            <a:br>
              <a:rPr lang="en-US" kern="0" dirty="0">
                <a:solidFill>
                  <a:schemeClr val="tx2"/>
                </a:solidFill>
              </a:rPr>
            </a:b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7</a:t>
            </a:fld>
            <a:endParaRPr lang="en-NZ" dirty="0"/>
          </a:p>
        </p:txBody>
      </p:sp>
      <p:pic>
        <p:nvPicPr>
          <p:cNvPr id="8" name="M6.6_Cook_Strait_201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88" y="1404938"/>
            <a:ext cx="4572000" cy="3022600"/>
          </a:xfrm>
        </p:spPr>
      </p:pic>
      <p:sp>
        <p:nvSpPr>
          <p:cNvPr id="9" name="TextBox 8"/>
          <p:cNvSpPr txBox="1"/>
          <p:nvPr/>
        </p:nvSpPr>
        <p:spPr>
          <a:xfrm>
            <a:off x="6671144" y="1630017"/>
            <a:ext cx="21070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Red and Blue represent vertical velocity, respectively up and down.</a:t>
            </a:r>
          </a:p>
          <a:p>
            <a:r>
              <a:rPr lang="en-NZ" sz="1400" dirty="0" smtClean="0"/>
              <a:t>Yellow dots are major cities.</a:t>
            </a:r>
          </a:p>
          <a:p>
            <a:r>
              <a:rPr lang="en-NZ" sz="1400" dirty="0" smtClean="0"/>
              <a:t>Green dots are seismometers.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8315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GNS stations</a:t>
            </a:r>
            <a:endParaRPr lang="en-NZ" dirty="0"/>
          </a:p>
        </p:txBody>
      </p:sp>
      <p:pic>
        <p:nvPicPr>
          <p:cNvPr id="5" name="Content Placeholder 4" descr="MapEH_Talk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4" y="1214107"/>
            <a:ext cx="4190546" cy="2666130"/>
          </a:xfrm>
          <a:prstGeom prst="rect">
            <a:avLst/>
          </a:prstGeom>
        </p:spPr>
      </p:pic>
      <p:pic>
        <p:nvPicPr>
          <p:cNvPr id="6" name="Content Placeholder 5" descr="MapHH_Talk.eps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71" y="1182301"/>
            <a:ext cx="4190546" cy="2682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5920" y="879023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Short period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6178163" y="869286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Broadband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540689" y="3918208"/>
            <a:ext cx="5903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7 EQ of magnitude about 5 are shown.</a:t>
            </a:r>
          </a:p>
          <a:p>
            <a:r>
              <a:rPr lang="en-NZ" dirty="0" smtClean="0"/>
              <a:t>For this study only the data from broadband station is used.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4288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</a:t>
            </a:r>
            <a:r>
              <a:rPr lang="en-US" kern="0" dirty="0" smtClean="0">
                <a:solidFill>
                  <a:schemeClr val="tx2"/>
                </a:solidFill>
              </a:rPr>
              <a:t>and simulation</a:t>
            </a:r>
            <a:br>
              <a:rPr lang="en-US" kern="0" dirty="0" smtClean="0">
                <a:solidFill>
                  <a:schemeClr val="tx2"/>
                </a:solidFill>
              </a:rPr>
            </a:br>
            <a:r>
              <a:rPr lang="en-US" kern="0" dirty="0" smtClean="0">
                <a:solidFill>
                  <a:schemeClr val="tx2"/>
                </a:solidFill>
              </a:rPr>
              <a:t>Magnitude 5.1 event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9</a:t>
            </a:fld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84" y="1367624"/>
            <a:ext cx="3622318" cy="2552953"/>
          </a:xfrm>
          <a:prstGeom prst="rect">
            <a:avLst/>
          </a:prstGeom>
        </p:spPr>
      </p:pic>
      <p:pic>
        <p:nvPicPr>
          <p:cNvPr id="10" name="Content Placeholder 9" descr="temp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2" y="1371600"/>
            <a:ext cx="3547783" cy="3022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005099" y="2194560"/>
            <a:ext cx="357809" cy="3896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42565" y="3936480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5285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SI MASTER">
  <a:themeElements>
    <a:clrScheme name="NeSI">
      <a:dk1>
        <a:sysClr val="windowText" lastClr="000000"/>
      </a:dk1>
      <a:lt1>
        <a:sysClr val="window" lastClr="FFFFFF"/>
      </a:lt1>
      <a:dk2>
        <a:srgbClr val="515C66"/>
      </a:dk2>
      <a:lt2>
        <a:srgbClr val="A4AEB6"/>
      </a:lt2>
      <a:accent1>
        <a:srgbClr val="C7B0D3"/>
      </a:accent1>
      <a:accent2>
        <a:srgbClr val="C9445B"/>
      </a:accent2>
      <a:accent3>
        <a:srgbClr val="D88632"/>
      </a:accent3>
      <a:accent4>
        <a:srgbClr val="F3CF11"/>
      </a:accent4>
      <a:accent5>
        <a:srgbClr val="DBDA22"/>
      </a:accent5>
      <a:accent6>
        <a:srgbClr val="69B1E5"/>
      </a:accent6>
      <a:hlink>
        <a:srgbClr val="C9445B"/>
      </a:hlink>
      <a:folHlink>
        <a:srgbClr val="C9445B"/>
      </a:folHlink>
    </a:clrScheme>
    <a:fontScheme name="NeSI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475</Words>
  <Application>Microsoft Office PowerPoint</Application>
  <PresentationFormat>On-screen Show (16:9)</PresentationFormat>
  <Paragraphs>76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Lato</vt:lpstr>
      <vt:lpstr>Lato Light</vt:lpstr>
      <vt:lpstr>NeSI MASTER</vt:lpstr>
      <vt:lpstr>Seismic wavefield simulations of earthquakes  in North Island of New Zealand Dr. François Bissey on behalf  of Dr. Yoshihiro Kaneko</vt:lpstr>
      <vt:lpstr>Motivation</vt:lpstr>
      <vt:lpstr>Objectives</vt:lpstr>
      <vt:lpstr>Method</vt:lpstr>
      <vt:lpstr>NeSI’s involvement</vt:lpstr>
      <vt:lpstr>Full wavefield simulation movie: 2014 M6.2 Eketahuna (depth 25km) </vt:lpstr>
      <vt:lpstr>Full wavefield simulation movie: 2013 M6.5 Cook Strait EQ (depth 12km) </vt:lpstr>
      <vt:lpstr>GNS stations</vt:lpstr>
      <vt:lpstr>Comparisons between data and simulation Magnitude 5.1 event</vt:lpstr>
      <vt:lpstr>Comparisons between data and simulation Magnitude 5.1 event (2)</vt:lpstr>
      <vt:lpstr>Comparisons between data and simulation Magnitude 5.1 event (3)</vt:lpstr>
      <vt:lpstr>Comparisons between data and simulation Magnitude 5.1 event (4)</vt:lpstr>
      <vt:lpstr>Higher frequencies are more difficult to model….</vt:lpstr>
      <vt:lpstr>Validation: Cross-correlation coefficient (CC)</vt:lpstr>
      <vt:lpstr>Validation: Cross-correlation coefficient (CC) (2)</vt:lpstr>
      <vt:lpstr>Validation: Time delay</vt:lpstr>
      <vt:lpstr>Conclusions</vt:lpstr>
      <vt:lpstr>Future work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Admin5</dc:creator>
  <cp:lastModifiedBy>Francois Bissey</cp:lastModifiedBy>
  <cp:revision>86</cp:revision>
  <dcterms:created xsi:type="dcterms:W3CDTF">2014-06-16T02:17:23Z</dcterms:created>
  <dcterms:modified xsi:type="dcterms:W3CDTF">2015-03-03T09:42:11Z</dcterms:modified>
</cp:coreProperties>
</file>